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6"/>
  </p:notesMasterIdLst>
  <p:sldIdLst>
    <p:sldId id="256" r:id="rId2"/>
    <p:sldId id="353" r:id="rId3"/>
    <p:sldId id="354" r:id="rId4"/>
    <p:sldId id="406" r:id="rId5"/>
    <p:sldId id="444" r:id="rId6"/>
    <p:sldId id="419" r:id="rId7"/>
    <p:sldId id="414" r:id="rId8"/>
    <p:sldId id="257" r:id="rId9"/>
    <p:sldId id="259" r:id="rId10"/>
    <p:sldId id="450" r:id="rId11"/>
    <p:sldId id="453" r:id="rId12"/>
    <p:sldId id="407" r:id="rId13"/>
    <p:sldId id="439" r:id="rId14"/>
    <p:sldId id="456" r:id="rId15"/>
    <p:sldId id="438" r:id="rId16"/>
    <p:sldId id="437" r:id="rId17"/>
    <p:sldId id="455" r:id="rId18"/>
    <p:sldId id="421" r:id="rId19"/>
    <p:sldId id="454" r:id="rId20"/>
    <p:sldId id="430" r:id="rId21"/>
    <p:sldId id="446" r:id="rId22"/>
    <p:sldId id="426" r:id="rId23"/>
    <p:sldId id="452" r:id="rId24"/>
    <p:sldId id="290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80872B-07EB-4031-9C21-AC22DF59A353}">
          <p14:sldIdLst>
            <p14:sldId id="256"/>
            <p14:sldId id="353"/>
            <p14:sldId id="354"/>
            <p14:sldId id="406"/>
            <p14:sldId id="444"/>
            <p14:sldId id="419"/>
            <p14:sldId id="414"/>
            <p14:sldId id="257"/>
            <p14:sldId id="259"/>
            <p14:sldId id="450"/>
            <p14:sldId id="453"/>
            <p14:sldId id="407"/>
            <p14:sldId id="439"/>
            <p14:sldId id="456"/>
            <p14:sldId id="438"/>
            <p14:sldId id="437"/>
            <p14:sldId id="455"/>
            <p14:sldId id="421"/>
            <p14:sldId id="454"/>
            <p14:sldId id="430"/>
            <p14:sldId id="446"/>
            <p14:sldId id="426"/>
            <p14:sldId id="452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80064"/>
    <a:srgbClr val="003635"/>
    <a:srgbClr val="9EFF29"/>
    <a:srgbClr val="C33A1F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91" autoAdjust="0"/>
  </p:normalViewPr>
  <p:slideViewPr>
    <p:cSldViewPr snapToGrid="0">
      <p:cViewPr varScale="1">
        <p:scale>
          <a:sx n="91" d="100"/>
          <a:sy n="91" d="100"/>
        </p:scale>
        <p:origin x="702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3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5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2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57699" y="1727406"/>
            <a:ext cx="4545519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0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08317" y="3605645"/>
            <a:ext cx="4794901" cy="1080655"/>
          </a:xfrm>
        </p:spPr>
        <p:txBody>
          <a:bodyPr>
            <a:noAutofit/>
          </a:bodyPr>
          <a:lstStyle>
            <a:lvl1pPr marL="0" indent="0" algn="r">
              <a:buNone/>
              <a:defRPr sz="20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 sz="1800" b="1" dirty="0"/>
              <a:t>Tim Pengajaran </a:t>
            </a:r>
          </a:p>
          <a:p>
            <a:r>
              <a:rPr lang="id-ID" sz="1800" b="1" dirty="0"/>
              <a:t>Mata Kuliah </a:t>
            </a:r>
            <a:r>
              <a:rPr lang="id-ID" sz="1800" b="1" dirty="0" err="1">
                <a:solidFill>
                  <a:srgbClr val="FFFF00"/>
                </a:solidFill>
              </a:rPr>
              <a:t>Machine</a:t>
            </a:r>
            <a:r>
              <a:rPr lang="id-ID" sz="1800" b="1" dirty="0">
                <a:solidFill>
                  <a:srgbClr val="FFFF00"/>
                </a:solidFill>
              </a:rPr>
              <a:t> </a:t>
            </a:r>
            <a:r>
              <a:rPr lang="id-ID" sz="1800" b="1" dirty="0" err="1">
                <a:solidFill>
                  <a:srgbClr val="FFFF00"/>
                </a:solidFill>
              </a:rPr>
              <a:t>Learning</a:t>
            </a:r>
            <a:r>
              <a:rPr lang="id-ID" sz="1800" b="1" dirty="0">
                <a:solidFill>
                  <a:srgbClr val="FFFF00"/>
                </a:solidFill>
              </a:rPr>
              <a:t> </a:t>
            </a:r>
          </a:p>
          <a:p>
            <a:r>
              <a:rPr lang="id-ID" sz="1800" b="1" dirty="0"/>
              <a:t>Jurusan Teknologi Informasi Tahun 2021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034C2-2419-45AA-86E9-1201798D3368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1E6A7FC-F1CC-413D-9B04-EE5333A236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115" y="277211"/>
            <a:ext cx="1136443" cy="11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CF95-1445-4A17-8CD4-EC1804AED67D}" type="datetime1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F9EF9-0EE8-49AE-9309-1A0C06781673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6D95-6D2F-4DC1-8625-C43732022ECC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545" y="102394"/>
            <a:ext cx="4782500" cy="108217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7580A-A464-470B-9470-29B5CEFF42AC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177" y="406537"/>
            <a:ext cx="6707711" cy="725349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882" y="1268361"/>
            <a:ext cx="6730291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 sz="24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763C-CDE8-49D7-B25E-35CEABC4BA3A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EF16-22D1-42AD-99A7-B5741B4B94A7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73B2-60BD-42E7-858A-2F08C5BB59DE}" type="datetime1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775BC-C312-4765-9103-216FBD3EB00D}" type="datetime1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45A2-7FE6-45D4-9962-3D749E4206BE}" type="datetime1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F1FC-6694-4997-85D2-72C6217C9FFF}" type="datetime1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7F6C7-563A-4054-8E2B-64ECE4A75FAF}" type="datetime1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6982" y="205979"/>
            <a:ext cx="477981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57941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C19D0-DBBA-4295-A229-43ED819C0E3F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0526" y="4767263"/>
            <a:ext cx="514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Machine Learning 2021 - Materi 12 - K-Means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84026" y="4767263"/>
            <a:ext cx="140277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7917" y="1776248"/>
            <a:ext cx="4561490" cy="1660635"/>
          </a:xfrm>
        </p:spPr>
        <p:txBody>
          <a:bodyPr>
            <a:normAutofit/>
          </a:bodyPr>
          <a:lstStyle/>
          <a:p>
            <a:pPr algn="ctr"/>
            <a:r>
              <a:rPr lang="id-ID" sz="4400" dirty="0"/>
              <a:t>K-</a:t>
            </a:r>
            <a:r>
              <a:rPr lang="id-ID" sz="4400" dirty="0" err="1"/>
              <a:t>Means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9751" y="3700908"/>
            <a:ext cx="4729656" cy="1175892"/>
          </a:xfrm>
        </p:spPr>
        <p:txBody>
          <a:bodyPr/>
          <a:lstStyle/>
          <a:p>
            <a:r>
              <a:rPr lang="id-ID" sz="2000" b="1" dirty="0"/>
              <a:t>Tim Pengajaran </a:t>
            </a:r>
          </a:p>
          <a:p>
            <a:r>
              <a:rPr lang="id-ID" sz="2000" b="1" dirty="0"/>
              <a:t>Mata Kuliah </a:t>
            </a:r>
            <a:r>
              <a:rPr lang="id-ID" sz="2000" b="1" dirty="0" err="1">
                <a:solidFill>
                  <a:srgbClr val="FFFF00"/>
                </a:solidFill>
              </a:rPr>
              <a:t>Machine</a:t>
            </a:r>
            <a:r>
              <a:rPr lang="id-ID" sz="2000" b="1" dirty="0">
                <a:solidFill>
                  <a:srgbClr val="FFFF00"/>
                </a:solidFill>
              </a:rPr>
              <a:t> </a:t>
            </a:r>
            <a:r>
              <a:rPr lang="id-ID" sz="2000" b="1" dirty="0" err="1">
                <a:solidFill>
                  <a:srgbClr val="FFFF00"/>
                </a:solidFill>
              </a:rPr>
              <a:t>Learning</a:t>
            </a:r>
            <a:r>
              <a:rPr lang="id-ID" sz="2000" b="1" dirty="0">
                <a:solidFill>
                  <a:srgbClr val="FFFF00"/>
                </a:solidFill>
              </a:rPr>
              <a:t> </a:t>
            </a:r>
          </a:p>
          <a:p>
            <a:r>
              <a:rPr lang="id-ID" sz="2000" b="1" dirty="0"/>
              <a:t>Jurusan Teknologi Informasi Tahun 2021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9201-40AD-4CDD-A8F1-6E744968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K-</a:t>
            </a:r>
            <a:r>
              <a:rPr lang="id-ID" dirty="0" err="1"/>
              <a:t>Means</a:t>
            </a:r>
            <a:r>
              <a:rPr lang="id-ID" dirty="0"/>
              <a:t> </a:t>
            </a:r>
            <a:r>
              <a:rPr lang="id-ID" dirty="0" err="1"/>
              <a:t>Algorithm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9A6A6-3D20-48D4-A402-60E3E78A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12 - K-Means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49CD55-443B-441C-9C43-5A5D8B9DA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791" y="1489499"/>
            <a:ext cx="8294417" cy="258851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4E61EA-6944-4F7E-A655-07BE95F7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9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9201-40AD-4CDD-A8F1-6E744968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586" y="406537"/>
            <a:ext cx="3000302" cy="959808"/>
          </a:xfrm>
        </p:spPr>
        <p:txBody>
          <a:bodyPr>
            <a:normAutofit fontScale="90000"/>
          </a:bodyPr>
          <a:lstStyle/>
          <a:p>
            <a:r>
              <a:rPr lang="id-ID" dirty="0"/>
              <a:t>K-</a:t>
            </a:r>
            <a:r>
              <a:rPr lang="id-ID" dirty="0" err="1"/>
              <a:t>Means</a:t>
            </a:r>
            <a:r>
              <a:rPr lang="id-ID" dirty="0"/>
              <a:t> </a:t>
            </a:r>
            <a:r>
              <a:rPr lang="id-ID" dirty="0" err="1"/>
              <a:t>Flowchart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9A6A6-3D20-48D4-A402-60E3E78A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12 - K-Means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B14E1-D9D8-470B-9C99-0FD2E4E0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E336EE-D814-466F-AD2B-A31E25CD3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733" y="283779"/>
            <a:ext cx="4212591" cy="44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3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6625" y="187982"/>
            <a:ext cx="8230749" cy="725349"/>
          </a:xfrm>
        </p:spPr>
        <p:txBody>
          <a:bodyPr>
            <a:normAutofit/>
          </a:bodyPr>
          <a:lstStyle/>
          <a:p>
            <a:pPr algn="ctr"/>
            <a:r>
              <a:rPr lang="id-ID" sz="4000" dirty="0"/>
              <a:t>K-</a:t>
            </a:r>
            <a:r>
              <a:rPr lang="id-ID" sz="4000" dirty="0" err="1"/>
              <a:t>Means</a:t>
            </a:r>
            <a:r>
              <a:rPr lang="id-ID" sz="4000" dirty="0"/>
              <a:t> </a:t>
            </a:r>
            <a:r>
              <a:rPr lang="id-ID" sz="4000" dirty="0" err="1"/>
              <a:t>Example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12 - K-Means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8DEAF-AD3A-4C4F-A732-7D3EFB0A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C5FB7A-9E51-4641-8131-5CBDDC138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734" y="775127"/>
            <a:ext cx="1371791" cy="96215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FEB887-026A-4778-A971-CD6AB7555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53" y="1716266"/>
            <a:ext cx="1352739" cy="3086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092C8-0D48-486F-9397-374661C1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533" y="1021226"/>
            <a:ext cx="4427632" cy="3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3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9035" y="228517"/>
            <a:ext cx="8227769" cy="725349"/>
          </a:xfrm>
        </p:spPr>
        <p:txBody>
          <a:bodyPr>
            <a:noAutofit/>
          </a:bodyPr>
          <a:lstStyle/>
          <a:p>
            <a:pPr algn="ctr"/>
            <a:r>
              <a:rPr lang="id-ID" sz="3200" dirty="0"/>
              <a:t>1</a:t>
            </a:r>
            <a:r>
              <a:rPr lang="id-ID" sz="3200" baseline="30000" dirty="0"/>
              <a:t>st</a:t>
            </a:r>
            <a:r>
              <a:rPr lang="id-ID" sz="3200" dirty="0"/>
              <a:t> </a:t>
            </a:r>
            <a:r>
              <a:rPr lang="id-ID" sz="3200" dirty="0" err="1"/>
              <a:t>Iteration</a:t>
            </a:r>
            <a:endParaRPr lang="en-US" sz="3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12 - K-Means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3C58D8-F33C-4256-A4E1-058C69BDA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36" y="1068277"/>
            <a:ext cx="4493239" cy="35845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29E4C-4B71-48EC-BC44-702E5E81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B61C6-E858-4CAD-8FB2-1A151F63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834" y="1255722"/>
            <a:ext cx="3946130" cy="320968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E849A5-C217-4DC5-9488-87A828AEF77E}"/>
              </a:ext>
            </a:extLst>
          </p:cNvPr>
          <p:cNvSpPr/>
          <p:nvPr/>
        </p:nvSpPr>
        <p:spPr>
          <a:xfrm>
            <a:off x="219035" y="4046483"/>
            <a:ext cx="1178841" cy="60636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EC0748-030C-4F31-816A-96C050579235}"/>
              </a:ext>
            </a:extLst>
          </p:cNvPr>
          <p:cNvCxnSpPr>
            <a:cxnSpLocks/>
          </p:cNvCxnSpPr>
          <p:nvPr/>
        </p:nvCxnSpPr>
        <p:spPr>
          <a:xfrm flipV="1">
            <a:off x="630621" y="2396359"/>
            <a:ext cx="324681" cy="178676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CC5317-1738-4A4E-81E6-20F80907AEAB}"/>
              </a:ext>
            </a:extLst>
          </p:cNvPr>
          <p:cNvCxnSpPr>
            <a:cxnSpLocks/>
          </p:cNvCxnSpPr>
          <p:nvPr/>
        </p:nvCxnSpPr>
        <p:spPr>
          <a:xfrm flipV="1">
            <a:off x="783021" y="3785147"/>
            <a:ext cx="204192" cy="6802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292C83B-71B0-48AE-BC21-924E265CAA98}"/>
              </a:ext>
            </a:extLst>
          </p:cNvPr>
          <p:cNvSpPr/>
          <p:nvPr/>
        </p:nvSpPr>
        <p:spPr>
          <a:xfrm rot="16200000">
            <a:off x="4723822" y="2708741"/>
            <a:ext cx="484632" cy="78827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5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F413-C098-4E04-95BE-D3C9E0D0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088" y="140955"/>
            <a:ext cx="6707711" cy="725349"/>
          </a:xfrm>
        </p:spPr>
        <p:txBody>
          <a:bodyPr/>
          <a:lstStyle/>
          <a:p>
            <a:r>
              <a:rPr lang="id-ID" dirty="0" err="1"/>
              <a:t>Moving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Centroids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4ABD9-188D-473B-B4E3-22F03BC6D2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882" y="977462"/>
                <a:ext cx="6917359" cy="371103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dirty="0">
                    <a:solidFill>
                      <a:schemeClr val="tx1"/>
                    </a:solidFill>
                  </a:rPr>
                  <a:t>Each </a:t>
                </a:r>
                <a:r>
                  <a:rPr lang="id-ID" dirty="0" err="1">
                    <a:solidFill>
                      <a:schemeClr val="tx1"/>
                    </a:solidFill>
                  </a:rPr>
                  <a:t>iteration</a:t>
                </a:r>
                <a:r>
                  <a:rPr lang="id-ID" dirty="0">
                    <a:solidFill>
                      <a:schemeClr val="tx1"/>
                    </a:solidFill>
                  </a:rPr>
                  <a:t>, </a:t>
                </a:r>
                <a:r>
                  <a:rPr lang="id-ID" dirty="0" err="1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b="1" dirty="0" err="1">
                    <a:solidFill>
                      <a:srgbClr val="C00000"/>
                    </a:solidFill>
                  </a:rPr>
                  <a:t>centroids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id-ID" b="1" dirty="0" err="1">
                    <a:solidFill>
                      <a:srgbClr val="C00000"/>
                    </a:solidFill>
                  </a:rPr>
                  <a:t>will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id-ID" b="1" dirty="0" err="1">
                    <a:solidFill>
                      <a:srgbClr val="C00000"/>
                    </a:solidFill>
                  </a:rPr>
                  <a:t>be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id-ID" b="1" dirty="0" err="1">
                    <a:solidFill>
                      <a:srgbClr val="C00000"/>
                    </a:solidFill>
                  </a:rPr>
                  <a:t>moved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id-ID" b="1" dirty="0" err="1">
                    <a:solidFill>
                      <a:srgbClr val="C00000"/>
                    </a:solidFill>
                  </a:rPr>
                  <a:t>to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id-ID" b="1" dirty="0" err="1">
                    <a:solidFill>
                      <a:srgbClr val="C00000"/>
                    </a:solidFill>
                  </a:rPr>
                  <a:t>the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id-ID" b="1" dirty="0" err="1">
                    <a:solidFill>
                      <a:srgbClr val="C00000"/>
                    </a:solidFill>
                  </a:rPr>
                  <a:t>new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id-ID" b="1" dirty="0" err="1">
                    <a:solidFill>
                      <a:srgbClr val="C00000"/>
                    </a:solidFill>
                  </a:rPr>
                  <a:t>locations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to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become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center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of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each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cluster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surrounding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by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instances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that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have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similar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characteristics</a:t>
                </a:r>
                <a:r>
                  <a:rPr lang="id-ID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id-ID" dirty="0">
                    <a:solidFill>
                      <a:schemeClr val="tx1"/>
                    </a:solidFill>
                  </a:rPr>
                  <a:t>The </a:t>
                </a:r>
                <a:r>
                  <a:rPr lang="id-ID" dirty="0" err="1">
                    <a:solidFill>
                      <a:schemeClr val="tx1"/>
                    </a:solidFill>
                  </a:rPr>
                  <a:t>new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location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for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each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centroid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is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given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by</a:t>
                </a:r>
                <a:r>
                  <a:rPr lang="id-ID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d-ID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d-ID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d-ID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d-ID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d-ID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d-ID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d-ID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d-ID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id-ID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d-ID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is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new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location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for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centroid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of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cluster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d-ID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is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 data in </a:t>
                </a:r>
                <a:r>
                  <a:rPr lang="id-ID" dirty="0" err="1">
                    <a:solidFill>
                      <a:schemeClr val="tx1"/>
                    </a:solidFill>
                  </a:rPr>
                  <a:t>cluster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is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number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of</a:t>
                </a:r>
                <a:r>
                  <a:rPr lang="id-ID" dirty="0">
                    <a:solidFill>
                      <a:schemeClr val="tx1"/>
                    </a:solidFill>
                  </a:rPr>
                  <a:t>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d-ID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dirty="0" err="1">
                    <a:solidFill>
                      <a:schemeClr val="tx1"/>
                    </a:solidFill>
                  </a:rPr>
                  <a:t>is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 cluster.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4ABD9-188D-473B-B4E3-22F03BC6D2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882" y="977462"/>
                <a:ext cx="6917359" cy="3711035"/>
              </a:xfrm>
              <a:blipFill>
                <a:blip r:embed="rId2"/>
                <a:stretch>
                  <a:fillRect l="-793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96DA9-9DA7-49D5-9E14-45528B43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Machine Learning 2021 - </a:t>
            </a:r>
            <a:r>
              <a:rPr lang="en-US" dirty="0" err="1">
                <a:solidFill>
                  <a:schemeClr val="tx1"/>
                </a:solidFill>
              </a:rPr>
              <a:t>Materi</a:t>
            </a:r>
            <a:r>
              <a:rPr lang="en-US" dirty="0">
                <a:solidFill>
                  <a:schemeClr val="tx1"/>
                </a:solidFill>
              </a:rPr>
              <a:t> 12 - K-Means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5B6CF-3399-48C7-BE96-D1FC967E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07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0FB532-7C92-405A-954B-0D4ECCF8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/>
              <a:t>2</a:t>
            </a:r>
            <a:r>
              <a:rPr lang="id-ID" sz="4000" baseline="30000" dirty="0"/>
              <a:t>nd</a:t>
            </a:r>
            <a:r>
              <a:rPr lang="id-ID" sz="4000" dirty="0"/>
              <a:t> </a:t>
            </a:r>
            <a:r>
              <a:rPr lang="id-ID" sz="4000" dirty="0" err="1"/>
              <a:t>Iteration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536F67-8401-4665-93C7-F5DB31CD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19" y="1564197"/>
            <a:ext cx="3732213" cy="1632193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577E0-5AF2-4F39-AE1B-599DB08A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77E1E-0F3E-4C65-A6AC-5E895C488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9" y="3184236"/>
            <a:ext cx="3732213" cy="1238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C53C5-1D3F-4CD8-AD38-967861730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88" y="1428793"/>
            <a:ext cx="3773112" cy="3133085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74B7476D-9742-4878-AE8F-EE9BDB08EDCD}"/>
              </a:ext>
            </a:extLst>
          </p:cNvPr>
          <p:cNvSpPr/>
          <p:nvPr/>
        </p:nvSpPr>
        <p:spPr>
          <a:xfrm rot="16200000">
            <a:off x="4216749" y="2464870"/>
            <a:ext cx="484632" cy="97840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8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3740" y="239028"/>
            <a:ext cx="7170173" cy="725349"/>
          </a:xfrm>
        </p:spPr>
        <p:txBody>
          <a:bodyPr>
            <a:normAutofit/>
          </a:bodyPr>
          <a:lstStyle/>
          <a:p>
            <a:pPr algn="ctr"/>
            <a:r>
              <a:rPr lang="id-ID" sz="4000" dirty="0"/>
              <a:t>3</a:t>
            </a:r>
            <a:r>
              <a:rPr lang="id-ID" sz="4000" baseline="30000" dirty="0"/>
              <a:t>rd</a:t>
            </a:r>
            <a:r>
              <a:rPr lang="id-ID" sz="4000" dirty="0"/>
              <a:t> </a:t>
            </a:r>
            <a:r>
              <a:rPr lang="id-ID" sz="4000" dirty="0" err="1"/>
              <a:t>Iteration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12 - K-Means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F17FE-91B2-42AD-A431-96DD4DCF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131B5D9-3C3F-4B1E-BF1E-E9EEFD07F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45" y="1127084"/>
            <a:ext cx="4023337" cy="328720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E8D5DD-582B-4EE9-91E7-94B089D994B3}"/>
              </a:ext>
            </a:extLst>
          </p:cNvPr>
          <p:cNvSpPr txBox="1"/>
          <p:nvPr/>
        </p:nvSpPr>
        <p:spPr>
          <a:xfrm>
            <a:off x="4351282" y="964378"/>
            <a:ext cx="4677105" cy="3640178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k-means will</a:t>
            </a:r>
            <a:r>
              <a:rPr lang="id-ID" dirty="0"/>
              <a:t> </a:t>
            </a:r>
            <a:r>
              <a:rPr lang="en-US" dirty="0"/>
              <a:t>continue iterating </a:t>
            </a:r>
            <a:r>
              <a:rPr lang="en-US" b="1" dirty="0">
                <a:solidFill>
                  <a:srgbClr val="C00000"/>
                </a:solidFill>
              </a:rPr>
              <a:t>until some stopping criteria is satisfied</a:t>
            </a:r>
            <a:r>
              <a:rPr lang="en-US" dirty="0"/>
              <a:t>. </a:t>
            </a:r>
            <a:endParaRPr lang="id-ID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</a:t>
            </a:r>
            <a:r>
              <a:rPr lang="id-ID" dirty="0"/>
              <a:t> </a:t>
            </a:r>
            <a:r>
              <a:rPr lang="en-US" b="1" dirty="0">
                <a:solidFill>
                  <a:srgbClr val="C00000"/>
                </a:solidFill>
              </a:rPr>
              <a:t>criteria</a:t>
            </a:r>
            <a:r>
              <a:rPr lang="en-US" dirty="0"/>
              <a:t> is either a</a:t>
            </a:r>
            <a:r>
              <a:rPr lang="id-ID" dirty="0"/>
              <a:t> </a:t>
            </a:r>
            <a:r>
              <a:rPr lang="en-US" dirty="0"/>
              <a:t>threshold for </a:t>
            </a:r>
            <a:r>
              <a:rPr lang="en-US" b="1" dirty="0">
                <a:solidFill>
                  <a:srgbClr val="C00000"/>
                </a:solidFill>
              </a:rPr>
              <a:t>the difference between the values of the cost function</a:t>
            </a:r>
            <a:r>
              <a:rPr lang="en-US" dirty="0"/>
              <a:t> for subsequent</a:t>
            </a:r>
            <a:r>
              <a:rPr lang="id-ID" dirty="0"/>
              <a:t> </a:t>
            </a:r>
            <a:r>
              <a:rPr lang="en-US" dirty="0"/>
              <a:t>iterations, or a threshold for </a:t>
            </a:r>
            <a:r>
              <a:rPr lang="en-US" b="1" dirty="0">
                <a:solidFill>
                  <a:srgbClr val="C00000"/>
                </a:solidFill>
              </a:rPr>
              <a:t>the change in the positions of the centroids </a:t>
            </a:r>
            <a:r>
              <a:rPr lang="en-US" dirty="0"/>
              <a:t>between</a:t>
            </a:r>
            <a:r>
              <a:rPr lang="id-ID" dirty="0"/>
              <a:t> </a:t>
            </a:r>
            <a:r>
              <a:rPr lang="en-US" dirty="0"/>
              <a:t>subsequent iterations. </a:t>
            </a:r>
            <a:endParaRPr lang="id-ID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If these stopping criteria are </a:t>
            </a:r>
            <a:r>
              <a:rPr lang="en-US" b="1" dirty="0">
                <a:solidFill>
                  <a:srgbClr val="0000CC"/>
                </a:solidFill>
              </a:rPr>
              <a:t>small enough</a:t>
            </a:r>
            <a:r>
              <a:rPr lang="en-US" dirty="0"/>
              <a:t>, k-means will converge on</a:t>
            </a:r>
            <a:r>
              <a:rPr lang="id-ID" dirty="0"/>
              <a:t> </a:t>
            </a:r>
            <a:r>
              <a:rPr lang="en-US" dirty="0"/>
              <a:t>an optimum. </a:t>
            </a:r>
            <a:endParaRPr lang="id-ID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id-ID" dirty="0"/>
              <a:t> </a:t>
            </a:r>
            <a:r>
              <a:rPr lang="en-US" dirty="0"/>
              <a:t>time required to converge </a:t>
            </a:r>
            <a:r>
              <a:rPr lang="en-US" b="1" dirty="0">
                <a:solidFill>
                  <a:srgbClr val="0000CC"/>
                </a:solidFill>
              </a:rPr>
              <a:t>increases</a:t>
            </a:r>
            <a:r>
              <a:rPr lang="en-US" dirty="0"/>
              <a:t> as the value of the stopping</a:t>
            </a:r>
            <a:r>
              <a:rPr lang="id-ID" dirty="0"/>
              <a:t> </a:t>
            </a:r>
            <a:r>
              <a:rPr lang="en-US" dirty="0"/>
              <a:t>criteria decreases. </a:t>
            </a:r>
            <a:endParaRPr lang="id-ID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K-means </a:t>
            </a:r>
            <a:r>
              <a:rPr lang="en-US" b="1" dirty="0">
                <a:solidFill>
                  <a:srgbClr val="0000CC"/>
                </a:solidFill>
              </a:rPr>
              <a:t>will not necessarily</a:t>
            </a:r>
            <a:r>
              <a:rPr lang="id-ID" b="1" dirty="0">
                <a:solidFill>
                  <a:srgbClr val="0000CC"/>
                </a:solidFill>
              </a:rPr>
              <a:t> </a:t>
            </a:r>
            <a:r>
              <a:rPr lang="en-US" b="1" dirty="0">
                <a:solidFill>
                  <a:srgbClr val="0000CC"/>
                </a:solidFill>
              </a:rPr>
              <a:t>converge </a:t>
            </a:r>
            <a:r>
              <a:rPr lang="en-US" dirty="0"/>
              <a:t>on the global optimum regardless of the values of the stopping criteria.</a:t>
            </a:r>
          </a:p>
        </p:txBody>
      </p:sp>
    </p:spTree>
    <p:extLst>
      <p:ext uri="{BB962C8B-B14F-4D97-AF65-F5344CB8AC3E}">
        <p14:creationId xmlns:p14="http://schemas.microsoft.com/office/powerpoint/2010/main" val="100009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ECE6B-0162-44FE-B955-977F84F2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846" y="224630"/>
            <a:ext cx="6707711" cy="725349"/>
          </a:xfrm>
        </p:spPr>
        <p:txBody>
          <a:bodyPr/>
          <a:lstStyle/>
          <a:p>
            <a:r>
              <a:rPr lang="id-ID" dirty="0" err="1"/>
              <a:t>Local</a:t>
            </a:r>
            <a:r>
              <a:rPr lang="id-ID" dirty="0"/>
              <a:t> </a:t>
            </a:r>
            <a:r>
              <a:rPr lang="id-ID" dirty="0" err="1"/>
              <a:t>Optima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206ACA-A934-41EF-8593-58D78F935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25" y="1131886"/>
            <a:ext cx="4197105" cy="329584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FEF89-7417-4B98-BD9C-D3DBDE9F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12 - K-Means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A700-D4F4-4090-ACB0-E6768CD3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EA7D2-558F-4F8D-8DE4-8533C64CA7F8}"/>
              </a:ext>
            </a:extLst>
          </p:cNvPr>
          <p:cNvSpPr txBox="1"/>
          <p:nvPr/>
        </p:nvSpPr>
        <p:spPr>
          <a:xfrm>
            <a:off x="4476030" y="949980"/>
            <a:ext cx="4389045" cy="36596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 often initializes the centroids to the positions of </a:t>
            </a:r>
            <a:r>
              <a:rPr lang="en-US" b="1" dirty="0">
                <a:solidFill>
                  <a:srgbClr val="C00000"/>
                </a:solidFill>
              </a:rPr>
              <a:t>randomly</a:t>
            </a:r>
            <a:r>
              <a:rPr lang="en-US" dirty="0"/>
              <a:t> selected</a:t>
            </a:r>
            <a:r>
              <a:rPr lang="id-ID" dirty="0"/>
              <a:t> </a:t>
            </a:r>
            <a:r>
              <a:rPr lang="en-US" dirty="0"/>
              <a:t>observations. </a:t>
            </a:r>
            <a:endParaRPr lang="id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Sometimes, </a:t>
            </a:r>
            <a:r>
              <a:rPr lang="id-ID" dirty="0" err="1"/>
              <a:t>it</a:t>
            </a:r>
            <a:r>
              <a:rPr lang="id-ID" dirty="0"/>
              <a:t> </a:t>
            </a:r>
            <a:r>
              <a:rPr lang="en-US" dirty="0"/>
              <a:t>is </a:t>
            </a:r>
            <a:r>
              <a:rPr lang="en-US" b="1" dirty="0">
                <a:solidFill>
                  <a:srgbClr val="C00000"/>
                </a:solidFill>
              </a:rPr>
              <a:t>unlucky</a:t>
            </a:r>
            <a:r>
              <a:rPr lang="en-US" dirty="0"/>
              <a:t> and the centroids are set to</a:t>
            </a:r>
            <a:r>
              <a:rPr lang="id-ID" dirty="0"/>
              <a:t> </a:t>
            </a:r>
            <a:r>
              <a:rPr lang="en-US" dirty="0"/>
              <a:t>positions that cause K-means to </a:t>
            </a:r>
            <a:r>
              <a:rPr lang="en-US" b="1" dirty="0">
                <a:solidFill>
                  <a:srgbClr val="C00000"/>
                </a:solidFill>
              </a:rPr>
              <a:t>converge to a local optimum</a:t>
            </a:r>
            <a:r>
              <a:rPr lang="en-US" dirty="0"/>
              <a:t>.</a:t>
            </a:r>
            <a:endParaRPr lang="id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avoid unlucky initialization, K-means is often </a:t>
            </a:r>
            <a:r>
              <a:rPr lang="en-US" b="1" dirty="0">
                <a:solidFill>
                  <a:srgbClr val="002060"/>
                </a:solidFill>
              </a:rPr>
              <a:t>repeated dozens or hundreds of</a:t>
            </a:r>
            <a:r>
              <a:rPr lang="id-ID" b="1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times</a:t>
            </a:r>
            <a:r>
              <a:rPr lang="en-US" dirty="0"/>
              <a:t>. </a:t>
            </a:r>
            <a:endParaRPr lang="id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each iteration, it is </a:t>
            </a:r>
            <a:r>
              <a:rPr lang="en-US" b="1" dirty="0">
                <a:solidFill>
                  <a:srgbClr val="002060"/>
                </a:solidFill>
              </a:rPr>
              <a:t>randomly initialized to different starting cluster positions</a:t>
            </a:r>
            <a:r>
              <a:rPr lang="en-US" dirty="0"/>
              <a:t>. </a:t>
            </a:r>
            <a:endParaRPr lang="id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id-ID" dirty="0"/>
              <a:t> </a:t>
            </a:r>
            <a:r>
              <a:rPr lang="en-US" dirty="0"/>
              <a:t>initialization that </a:t>
            </a:r>
            <a:r>
              <a:rPr lang="en-US" b="1" dirty="0">
                <a:solidFill>
                  <a:srgbClr val="C00000"/>
                </a:solidFill>
              </a:rPr>
              <a:t>minimizes the cost function best </a:t>
            </a:r>
            <a:r>
              <a:rPr lang="en-US" dirty="0"/>
              <a:t>is selected</a:t>
            </a:r>
            <a:r>
              <a:rPr lang="id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55161-CAD8-4993-93ED-31FFDB8A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Selecting K with the </a:t>
            </a:r>
            <a:r>
              <a:rPr lang="id-ID" dirty="0"/>
              <a:t>E</a:t>
            </a:r>
            <a:r>
              <a:rPr lang="en-US" dirty="0" err="1"/>
              <a:t>lbow</a:t>
            </a:r>
            <a:r>
              <a:rPr lang="en-US" dirty="0"/>
              <a:t> </a:t>
            </a:r>
            <a:r>
              <a:rPr lang="id-ID" dirty="0"/>
              <a:t>M</a:t>
            </a:r>
            <a:r>
              <a:rPr lang="en-US" dirty="0" err="1"/>
              <a:t>ethod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9C6C7F-B67F-4093-AFF2-5EF41AAD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65F62-A0DC-4180-8DEE-55C6375A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935BCD-7D47-4A73-A2DF-BCFB96AE6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69" y="1408386"/>
            <a:ext cx="8564672" cy="326871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If k is not specified by the problem's context, </a:t>
            </a:r>
            <a:r>
              <a:rPr lang="en-US" b="1" dirty="0">
                <a:solidFill>
                  <a:srgbClr val="FFFF00"/>
                </a:solidFill>
              </a:rPr>
              <a:t>the optimal number of clusters can be estimated using a technique called the elbow method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</a:pPr>
            <a:r>
              <a:rPr lang="en-US" dirty="0"/>
              <a:t>The elbow method </a:t>
            </a:r>
            <a:r>
              <a:rPr lang="en-US" b="1" dirty="0">
                <a:solidFill>
                  <a:srgbClr val="FFFF00"/>
                </a:solidFill>
              </a:rPr>
              <a:t>plots the value of the cost function produced by different values of k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</a:pPr>
            <a:r>
              <a:rPr lang="en-US" dirty="0"/>
              <a:t>As k increases, the average distortion will decrease; each cluster will have fewer constituent instances, and the instances will be closer to their respective centroids. </a:t>
            </a:r>
          </a:p>
          <a:p>
            <a:pPr>
              <a:lnSpc>
                <a:spcPct val="120000"/>
              </a:lnSpc>
            </a:pPr>
            <a:r>
              <a:rPr lang="en-US" dirty="0"/>
              <a:t>However, the improvements to the average dispersion will decline as k increases. 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FF00"/>
                </a:solidFill>
              </a:rPr>
              <a:t>The value of k at which the improvement to the dispersion declines the most is called the elbow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1904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55161-CAD8-4993-93ED-31FFDB8A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T</a:t>
            </a:r>
            <a:r>
              <a:rPr lang="id-ID" dirty="0" err="1"/>
              <a:t>wo</a:t>
            </a:r>
            <a:r>
              <a:rPr lang="id-ID" dirty="0"/>
              <a:t> </a:t>
            </a:r>
            <a:r>
              <a:rPr lang="id-ID" dirty="0" err="1"/>
              <a:t>Clusters</a:t>
            </a:r>
            <a:r>
              <a:rPr lang="id-ID" dirty="0"/>
              <a:t> (k = 2)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6BFE19-C00D-42E1-838D-B1A573611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518" y="1505959"/>
            <a:ext cx="3755881" cy="3001023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9C6C7F-B67F-4093-AFF2-5EF41AAD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65F62-A0DC-4180-8DEE-55C6375A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F3CB3403-6CB1-488B-B35B-4F031D291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02" y="1528313"/>
            <a:ext cx="3730443" cy="29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4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BE0-7F5D-413B-AEBA-95CF74A3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440" y="381051"/>
            <a:ext cx="4789666" cy="763526"/>
          </a:xfrm>
        </p:spPr>
        <p:txBody>
          <a:bodyPr>
            <a:noAutofit/>
          </a:bodyPr>
          <a:lstStyle/>
          <a:p>
            <a:pPr algn="ctr"/>
            <a:r>
              <a:rPr lang="id-ID" sz="4400" b="1" dirty="0" err="1"/>
              <a:t>Disclaimer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73F8B-0C91-4F10-9786-DB003146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1387364"/>
            <a:ext cx="8272211" cy="3258207"/>
          </a:xfrm>
        </p:spPr>
        <p:txBody>
          <a:bodyPr>
            <a:normAutofit fontScale="92500" lnSpcReduction="10000"/>
          </a:bodyPr>
          <a:lstStyle/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 err="1"/>
              <a:t>This</a:t>
            </a:r>
            <a:r>
              <a:rPr lang="id-ID" sz="2400" b="1" dirty="0"/>
              <a:t> </a:t>
            </a:r>
            <a:r>
              <a:rPr lang="id-ID" sz="2400" b="1" dirty="0" err="1"/>
              <a:t>presentation</a:t>
            </a:r>
            <a:r>
              <a:rPr lang="id-ID" sz="2400" b="1" dirty="0"/>
              <a:t> material, </a:t>
            </a:r>
            <a:r>
              <a:rPr lang="id-ID" sz="2400" b="1" dirty="0" err="1"/>
              <a:t>including</a:t>
            </a:r>
            <a:r>
              <a:rPr lang="id-ID" sz="2400" b="1" dirty="0"/>
              <a:t> </a:t>
            </a:r>
            <a:r>
              <a:rPr lang="id-ID" sz="2400" b="1" dirty="0" err="1"/>
              <a:t>examples</a:t>
            </a:r>
            <a:r>
              <a:rPr lang="id-ID" sz="2400" b="1" dirty="0"/>
              <a:t>, </a:t>
            </a:r>
            <a:r>
              <a:rPr lang="id-ID" sz="2400" b="1" dirty="0" err="1"/>
              <a:t>images</a:t>
            </a:r>
            <a:r>
              <a:rPr lang="id-ID" sz="2400" b="1" dirty="0"/>
              <a:t>, </a:t>
            </a:r>
            <a:r>
              <a:rPr lang="id-ID" sz="2400" b="1" dirty="0" err="1"/>
              <a:t>references</a:t>
            </a:r>
            <a:r>
              <a:rPr lang="id-ID" sz="2400" b="1" dirty="0"/>
              <a:t> are </a:t>
            </a:r>
            <a:r>
              <a:rPr lang="id-ID" sz="2400" b="1" dirty="0" err="1"/>
              <a:t>provided</a:t>
            </a:r>
            <a:r>
              <a:rPr lang="id-ID" sz="2400" b="1" dirty="0"/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for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informational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and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explanation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assistance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only</a:t>
            </a:r>
            <a:endParaRPr lang="id-ID" sz="2400" b="1" dirty="0">
              <a:solidFill>
                <a:srgbClr val="FFFF00"/>
              </a:solidFill>
            </a:endParaRPr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id-ID" sz="2400" b="1" dirty="0">
              <a:solidFill>
                <a:srgbClr val="002060"/>
              </a:solidFill>
            </a:endParaRPr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/>
              <a:t>The </a:t>
            </a:r>
            <a:r>
              <a:rPr lang="id-ID" sz="2400" b="1" dirty="0" err="1"/>
              <a:t>names</a:t>
            </a:r>
            <a:r>
              <a:rPr lang="id-ID" sz="2400" b="1" dirty="0"/>
              <a:t> </a:t>
            </a:r>
            <a:r>
              <a:rPr lang="id-ID" sz="2400" b="1" dirty="0" err="1"/>
              <a:t>of</a:t>
            </a:r>
            <a:r>
              <a:rPr lang="id-ID" sz="2400" b="1" dirty="0"/>
              <a:t> </a:t>
            </a:r>
            <a:r>
              <a:rPr lang="id-ID" sz="2400" b="1" dirty="0" err="1"/>
              <a:t>actual</a:t>
            </a:r>
            <a:r>
              <a:rPr lang="id-ID" sz="2400" b="1" dirty="0"/>
              <a:t> </a:t>
            </a:r>
            <a:r>
              <a:rPr lang="id-ID" sz="2400" b="1" dirty="0" err="1"/>
              <a:t>products</a:t>
            </a:r>
            <a:r>
              <a:rPr lang="id-ID" sz="2400" b="1" dirty="0"/>
              <a:t> </a:t>
            </a:r>
            <a:r>
              <a:rPr lang="id-ID" sz="2400" b="1" dirty="0" err="1"/>
              <a:t>and</a:t>
            </a:r>
            <a:r>
              <a:rPr lang="id-ID" sz="2400" b="1" dirty="0"/>
              <a:t> </a:t>
            </a:r>
            <a:r>
              <a:rPr lang="id-ID" sz="2400" b="1" dirty="0" err="1"/>
              <a:t>companies</a:t>
            </a:r>
            <a:r>
              <a:rPr lang="id-ID" sz="2400" b="1" dirty="0"/>
              <a:t> </a:t>
            </a:r>
            <a:r>
              <a:rPr lang="id-ID" sz="2400" b="1" dirty="0" err="1"/>
              <a:t>mentioned</a:t>
            </a:r>
            <a:r>
              <a:rPr lang="id-ID" sz="2400" b="1" dirty="0"/>
              <a:t> </a:t>
            </a:r>
            <a:r>
              <a:rPr lang="id-ID" sz="2400" b="1" dirty="0" err="1"/>
              <a:t>here</a:t>
            </a:r>
            <a:r>
              <a:rPr lang="id-ID" sz="2400" b="1" dirty="0"/>
              <a:t> in, </a:t>
            </a:r>
            <a:r>
              <a:rPr lang="id-ID" sz="2400" b="1" dirty="0" err="1"/>
              <a:t>if</a:t>
            </a:r>
            <a:r>
              <a:rPr lang="id-ID" sz="2400" b="1" dirty="0"/>
              <a:t> </a:t>
            </a:r>
            <a:r>
              <a:rPr lang="id-ID" sz="2400" b="1" dirty="0" err="1"/>
              <a:t>any</a:t>
            </a:r>
            <a:r>
              <a:rPr lang="id-ID" sz="2400" b="1" dirty="0"/>
              <a:t>, </a:t>
            </a:r>
            <a:r>
              <a:rPr lang="id-ID" sz="2400" b="1" dirty="0" err="1"/>
              <a:t>may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trademarks</a:t>
            </a:r>
            <a:r>
              <a:rPr lang="id-ID" sz="2400" b="1" dirty="0">
                <a:solidFill>
                  <a:srgbClr val="00B0F0"/>
                </a:solidFill>
              </a:rPr>
              <a:t> </a:t>
            </a:r>
            <a:r>
              <a:rPr lang="id-ID" sz="2400" b="1" dirty="0" err="1"/>
              <a:t>of</a:t>
            </a:r>
            <a:r>
              <a:rPr lang="id-ID" sz="2400" b="1" dirty="0"/>
              <a:t> </a:t>
            </a:r>
            <a:r>
              <a:rPr lang="id-ID" sz="2400" b="1" dirty="0" err="1"/>
              <a:t>their</a:t>
            </a:r>
            <a:r>
              <a:rPr lang="id-ID" sz="2400" b="1" dirty="0"/>
              <a:t> </a:t>
            </a:r>
            <a:r>
              <a:rPr lang="id-ID" sz="2400" b="1" dirty="0" err="1"/>
              <a:t>respective</a:t>
            </a:r>
            <a:r>
              <a:rPr lang="id-ID" sz="2400" b="1" dirty="0"/>
              <a:t> </a:t>
            </a:r>
            <a:r>
              <a:rPr lang="id-ID" sz="2400" b="1" dirty="0" err="1"/>
              <a:t>owners</a:t>
            </a:r>
            <a:endParaRPr lang="id-ID" sz="2400" b="1" dirty="0"/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id-ID" sz="2400" b="1" dirty="0"/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 err="1">
                <a:solidFill>
                  <a:srgbClr val="FFFF00"/>
                </a:solidFill>
              </a:rPr>
              <a:t>Credits</a:t>
            </a:r>
            <a:r>
              <a:rPr lang="id-ID" sz="2400" b="1" dirty="0">
                <a:solidFill>
                  <a:srgbClr val="00B0F0"/>
                </a:solidFill>
              </a:rPr>
              <a:t> </a:t>
            </a:r>
            <a:r>
              <a:rPr lang="id-ID" sz="2400" b="1" dirty="0" err="1"/>
              <a:t>shall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given</a:t>
            </a:r>
            <a:r>
              <a:rPr lang="id-ID" sz="2400" b="1" dirty="0"/>
              <a:t> </a:t>
            </a:r>
            <a:r>
              <a:rPr lang="id-ID" sz="2400" b="1" dirty="0" err="1"/>
              <a:t>to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</a:t>
            </a:r>
            <a:r>
              <a:rPr lang="id-ID" sz="2400" b="1" dirty="0" err="1"/>
              <a:t>images</a:t>
            </a:r>
            <a:r>
              <a:rPr lang="id-ID" sz="2400" b="1" dirty="0"/>
              <a:t> </a:t>
            </a:r>
            <a:r>
              <a:rPr lang="id-ID" sz="2400" b="1" dirty="0" err="1"/>
              <a:t>taken</a:t>
            </a:r>
            <a:r>
              <a:rPr lang="id-ID" sz="2400" b="1" dirty="0"/>
              <a:t> </a:t>
            </a:r>
            <a:r>
              <a:rPr lang="id-ID" sz="2400" b="1" dirty="0" err="1"/>
              <a:t>from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open-</a:t>
            </a:r>
            <a:r>
              <a:rPr lang="id-ID" sz="2400" b="1" dirty="0" err="1"/>
              <a:t>source</a:t>
            </a:r>
            <a:r>
              <a:rPr lang="id-ID" sz="2400" b="1" dirty="0"/>
              <a:t> </a:t>
            </a:r>
            <a:r>
              <a:rPr lang="id-ID" sz="2400" b="1" dirty="0" err="1"/>
              <a:t>and</a:t>
            </a:r>
            <a:r>
              <a:rPr lang="id-ID" sz="2400" b="1" dirty="0"/>
              <a:t> </a:t>
            </a:r>
            <a:r>
              <a:rPr lang="id-ID" sz="2400" b="1" dirty="0" err="1"/>
              <a:t>cannot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used</a:t>
            </a:r>
            <a:r>
              <a:rPr lang="id-ID" sz="2400" b="1" dirty="0"/>
              <a:t> </a:t>
            </a:r>
            <a:r>
              <a:rPr lang="id-ID" sz="2400" b="1" dirty="0" err="1"/>
              <a:t>for</a:t>
            </a:r>
            <a:r>
              <a:rPr lang="id-ID" sz="2400" b="1" dirty="0"/>
              <a:t> </a:t>
            </a:r>
            <a:r>
              <a:rPr lang="id-ID" sz="2400" b="1" dirty="0" err="1"/>
              <a:t>promotional</a:t>
            </a:r>
            <a:r>
              <a:rPr lang="id-ID" sz="2400" b="1" dirty="0"/>
              <a:t> </a:t>
            </a:r>
            <a:r>
              <a:rPr lang="id-ID" sz="2400" b="1" dirty="0" err="1"/>
              <a:t>activities</a:t>
            </a:r>
            <a:endParaRPr lang="id-ID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B548B-6CFA-4848-B882-8A6D0F1B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0C83E-0D05-48E1-9C6B-DC1C2F6E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70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585" y="259392"/>
            <a:ext cx="7144213" cy="725349"/>
          </a:xfrm>
        </p:spPr>
        <p:txBody>
          <a:bodyPr>
            <a:normAutofit/>
          </a:bodyPr>
          <a:lstStyle/>
          <a:p>
            <a:r>
              <a:rPr lang="id-ID" sz="4000" b="1" dirty="0" err="1"/>
              <a:t>Three</a:t>
            </a:r>
            <a:r>
              <a:rPr lang="id-ID" sz="4000" b="1" dirty="0"/>
              <a:t> </a:t>
            </a:r>
            <a:r>
              <a:rPr lang="id-ID" sz="4000" b="1" dirty="0" err="1"/>
              <a:t>Clusters</a:t>
            </a:r>
            <a:r>
              <a:rPr lang="id-ID" sz="4000" b="1" dirty="0"/>
              <a:t> (k = 3)</a:t>
            </a:r>
            <a:endParaRPr lang="en-US" sz="6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12 - K-Means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89F0E5-4193-455C-87FD-DC3550E6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297E7A7-1BE7-476F-ACFB-17DFF8CC6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68" y="984741"/>
            <a:ext cx="4200043" cy="3440114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40756E-C7F8-4A82-A0DC-05240D0C8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049" y="984741"/>
            <a:ext cx="4351232" cy="34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94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508AF2-7ED8-4CA8-B69B-858960C4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44" y="102393"/>
            <a:ext cx="5027289" cy="1082171"/>
          </a:xfrm>
        </p:spPr>
        <p:txBody>
          <a:bodyPr>
            <a:normAutofit/>
          </a:bodyPr>
          <a:lstStyle/>
          <a:p>
            <a:r>
              <a:rPr lang="id-ID" dirty="0" err="1"/>
              <a:t>Evaluating</a:t>
            </a:r>
            <a:r>
              <a:rPr lang="id-ID" dirty="0"/>
              <a:t> </a:t>
            </a:r>
            <a:r>
              <a:rPr lang="id-ID" dirty="0" err="1"/>
              <a:t>Clusters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124B3-58A7-4396-BD52-A4CEF29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5210D6-D8D3-4F86-99A6-981F17C1AD6D}"/>
              </a:ext>
            </a:extLst>
          </p:cNvPr>
          <p:cNvSpPr txBox="1">
            <a:spLocks/>
          </p:cNvSpPr>
          <p:nvPr/>
        </p:nvSpPr>
        <p:spPr>
          <a:xfrm>
            <a:off x="4439964" y="1446583"/>
            <a:ext cx="4830160" cy="3328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5CDC45-DE05-464D-935A-5F876B1EC2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200" dirty="0"/>
                  <a:t>The silhouette coefficient is </a:t>
                </a:r>
                <a:r>
                  <a:rPr lang="en-US" sz="2200" b="1" dirty="0">
                    <a:solidFill>
                      <a:srgbClr val="FFFF00"/>
                    </a:solidFill>
                  </a:rPr>
                  <a:t>a measure of compactness and separation of clusters</a:t>
                </a:r>
                <a:r>
                  <a:rPr lang="en-US" sz="2200" dirty="0"/>
                  <a:t>. </a:t>
                </a:r>
                <a:endParaRPr lang="id-ID" sz="2200" dirty="0"/>
              </a:p>
              <a:p>
                <a:pPr>
                  <a:lnSpc>
                    <a:spcPct val="120000"/>
                  </a:lnSpc>
                </a:pPr>
                <a:r>
                  <a:rPr lang="en-US" sz="2200" dirty="0"/>
                  <a:t>It</a:t>
                </a:r>
                <a:r>
                  <a:rPr lang="id-ID" sz="2200" dirty="0"/>
                  <a:t> </a:t>
                </a:r>
                <a:r>
                  <a:rPr lang="en-US" sz="2200" dirty="0"/>
                  <a:t>increases as the quality of clusters increases; it is large for compact clusters that are far from</a:t>
                </a:r>
                <a:r>
                  <a:rPr lang="id-ID" sz="2200" dirty="0"/>
                  <a:t> </a:t>
                </a:r>
                <a:r>
                  <a:rPr lang="en-US" sz="2200" dirty="0"/>
                  <a:t>each other and small for large, overlapping clusters. </a:t>
                </a:r>
                <a:endParaRPr lang="id-ID" sz="2200" dirty="0"/>
              </a:p>
              <a:p>
                <a:pPr>
                  <a:lnSpc>
                    <a:spcPct val="120000"/>
                  </a:lnSpc>
                </a:pPr>
                <a:r>
                  <a:rPr lang="en-US" sz="2200" dirty="0"/>
                  <a:t>The silhouette coefficient is </a:t>
                </a:r>
                <a:r>
                  <a:rPr lang="en-US" sz="2200" b="1" dirty="0">
                    <a:solidFill>
                      <a:srgbClr val="FFFF00"/>
                    </a:solidFill>
                  </a:rPr>
                  <a:t>calculated</a:t>
                </a:r>
                <a:r>
                  <a:rPr lang="id-ID" sz="2200" b="1" dirty="0">
                    <a:solidFill>
                      <a:srgbClr val="FFFF00"/>
                    </a:solidFill>
                  </a:rPr>
                  <a:t> </a:t>
                </a:r>
                <a:r>
                  <a:rPr lang="en-US" sz="2200" b="1" dirty="0">
                    <a:solidFill>
                      <a:srgbClr val="FFFF00"/>
                    </a:solidFill>
                  </a:rPr>
                  <a:t>per instance</a:t>
                </a:r>
                <a:r>
                  <a:rPr lang="en-US" sz="2200" dirty="0"/>
                  <a:t>; for a set of instances, it is calculated as </a:t>
                </a:r>
                <a:r>
                  <a:rPr lang="en-US" sz="2200" b="1" dirty="0">
                    <a:solidFill>
                      <a:srgbClr val="FFFF00"/>
                    </a:solidFill>
                  </a:rPr>
                  <a:t>the mean of the individual samples’</a:t>
                </a:r>
                <a:r>
                  <a:rPr lang="id-ID" sz="2200" b="1" dirty="0">
                    <a:solidFill>
                      <a:srgbClr val="FFFF00"/>
                    </a:solidFill>
                  </a:rPr>
                  <a:t> </a:t>
                </a:r>
                <a:r>
                  <a:rPr lang="en-US" sz="2200" b="1" dirty="0">
                    <a:solidFill>
                      <a:srgbClr val="FFFF00"/>
                    </a:solidFill>
                  </a:rPr>
                  <a:t>scores</a:t>
                </a:r>
                <a:r>
                  <a:rPr lang="en-US" sz="2200" dirty="0"/>
                  <a:t>. </a:t>
                </a:r>
                <a:endParaRPr lang="id-ID" sz="22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2200" b="0" i="1" smtClean="0">
                              <a:latin typeface="Cambria Math" panose="02040503050406030204" pitchFamily="18" charset="0"/>
                            </a:rPr>
                            <m:t>𝑏𝑎</m:t>
                          </m:r>
                        </m:num>
                        <m:den>
                          <m:r>
                            <a:rPr lang="id-ID" sz="2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id-ID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d-ID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d-ID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d-ID" sz="2200" dirty="0"/>
              </a:p>
              <a:p>
                <a:pPr>
                  <a:lnSpc>
                    <a:spcPct val="120000"/>
                  </a:lnSpc>
                </a:pPr>
                <a:endParaRPr lang="id-ID" sz="2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sz="2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200" dirty="0"/>
                  <a:t> is the mean distance between the instances in the cluster. </a:t>
                </a:r>
                <a:endParaRPr lang="id-ID" sz="22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sz="2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200" dirty="0"/>
                  <a:t> is the mean distance between</a:t>
                </a:r>
                <a:r>
                  <a:rPr lang="id-ID" sz="2200" dirty="0"/>
                  <a:t> </a:t>
                </a:r>
                <a:r>
                  <a:rPr lang="en-US" sz="2200" dirty="0"/>
                  <a:t>the instance and the instances in the next closest cluster.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5CDC45-DE05-464D-935A-5F876B1EC2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 t="-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64FDED-667A-4772-ADF1-5DD56ED0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149095"/>
            <a:ext cx="6707711" cy="725349"/>
          </a:xfrm>
        </p:spPr>
        <p:txBody>
          <a:bodyPr>
            <a:normAutofit/>
          </a:bodyPr>
          <a:lstStyle/>
          <a:p>
            <a:r>
              <a:rPr lang="id-ID" sz="4000" dirty="0" err="1"/>
              <a:t>Let’s</a:t>
            </a:r>
            <a:r>
              <a:rPr lang="id-ID" sz="4000" dirty="0"/>
              <a:t> </a:t>
            </a:r>
            <a:r>
              <a:rPr lang="id-ID" sz="4000" dirty="0" err="1"/>
              <a:t>See</a:t>
            </a:r>
            <a:r>
              <a:rPr lang="id-ID" sz="4000" dirty="0"/>
              <a:t> </a:t>
            </a:r>
            <a:r>
              <a:rPr lang="id-ID" sz="4000" dirty="0" err="1"/>
              <a:t>How</a:t>
            </a:r>
            <a:r>
              <a:rPr lang="id-ID" sz="4000" dirty="0"/>
              <a:t> K-</a:t>
            </a:r>
            <a:r>
              <a:rPr lang="id-ID" sz="4000" dirty="0" err="1"/>
              <a:t>Means</a:t>
            </a:r>
            <a:r>
              <a:rPr lang="id-ID" sz="4000" dirty="0"/>
              <a:t> Works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12 - K-Means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00496-FB25-40BC-A0D0-617FE545D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StatQuest_ K-means clustering">
            <a:hlinkClick r:id="" action="ppaction://media"/>
            <a:extLst>
              <a:ext uri="{FF2B5EF4-FFF2-40B4-BE49-F238E27FC236}">
                <a16:creationId xmlns:a16="http://schemas.microsoft.com/office/drawing/2014/main" id="{F23DEA85-695C-4DE0-9257-6985ACA1EC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8468" y="1016164"/>
            <a:ext cx="6078538" cy="3419475"/>
          </a:xfrm>
        </p:spPr>
      </p:pic>
    </p:spTree>
    <p:extLst>
      <p:ext uri="{BB962C8B-B14F-4D97-AF65-F5344CB8AC3E}">
        <p14:creationId xmlns:p14="http://schemas.microsoft.com/office/powerpoint/2010/main" val="41442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9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B0FC-FA6F-4209-AE43-4104C329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 err="1"/>
              <a:t>Homeworks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88267-8F66-4E87-9A2D-37AF1C5E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  <a:p>
            <a:r>
              <a:rPr lang="en-US" dirty="0"/>
              <a:t>P</a:t>
            </a:r>
            <a:r>
              <a:rPr lang="id-ID" dirty="0" err="1"/>
              <a:t>ractice</a:t>
            </a:r>
            <a:r>
              <a:rPr lang="id-ID" dirty="0"/>
              <a:t> </a:t>
            </a:r>
            <a:r>
              <a:rPr lang="id-ID" dirty="0" err="1"/>
              <a:t>all</a:t>
            </a:r>
            <a:r>
              <a:rPr lang="id-ID" dirty="0"/>
              <a:t> K-</a:t>
            </a:r>
            <a:r>
              <a:rPr lang="id-ID" dirty="0" err="1"/>
              <a:t>Means</a:t>
            </a:r>
            <a:r>
              <a:rPr lang="id-ID" dirty="0"/>
              <a:t> </a:t>
            </a:r>
            <a:r>
              <a:rPr lang="id-ID" dirty="0" err="1"/>
              <a:t>computer</a:t>
            </a:r>
            <a:r>
              <a:rPr lang="id-ID" dirty="0"/>
              <a:t> </a:t>
            </a:r>
            <a:r>
              <a:rPr lang="id-ID" dirty="0" err="1"/>
              <a:t>programs</a:t>
            </a:r>
            <a:r>
              <a:rPr lang="id-ID" dirty="0"/>
              <a:t> in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book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collect</a:t>
            </a:r>
            <a:r>
              <a:rPr lang="id-ID" dirty="0"/>
              <a:t> </a:t>
            </a:r>
            <a:r>
              <a:rPr lang="id-ID" dirty="0" err="1"/>
              <a:t>them</a:t>
            </a:r>
            <a:r>
              <a:rPr lang="id-ID" dirty="0"/>
              <a:t> via LMS.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55AC1-315B-4D1F-81F1-6E80913E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D0124-691D-4765-9ADA-F173A257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56859-0F44-42CE-A66E-AD0FEAC7B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CB942-0BD5-4200-A141-CCBA4BECC33D}"/>
              </a:ext>
            </a:extLst>
          </p:cNvPr>
          <p:cNvSpPr/>
          <p:nvPr/>
        </p:nvSpPr>
        <p:spPr>
          <a:xfrm>
            <a:off x="990576" y="2110085"/>
            <a:ext cx="71628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You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for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Today</a:t>
            </a:r>
            <a:endParaRPr lang="id-ID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Always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Keep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Your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Spirit!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A1BD9-1921-40D9-97B3-8D2DA8E0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8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5557" y="266379"/>
            <a:ext cx="5496911" cy="763526"/>
          </a:xfrm>
        </p:spPr>
        <p:txBody>
          <a:bodyPr>
            <a:noAutofit/>
          </a:bodyPr>
          <a:lstStyle/>
          <a:p>
            <a:pPr algn="ctr"/>
            <a:r>
              <a:rPr lang="id-ID" b="1" dirty="0" err="1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65155"/>
            <a:ext cx="8246070" cy="3301437"/>
          </a:xfrm>
        </p:spPr>
        <p:txBody>
          <a:bodyPr>
            <a:normAutofit/>
          </a:bodyPr>
          <a:lstStyle/>
          <a:p>
            <a:r>
              <a:rPr lang="id-ID" b="1" dirty="0" err="1"/>
              <a:t>Clustering</a:t>
            </a:r>
            <a:endParaRPr lang="id-ID" b="1" dirty="0"/>
          </a:p>
          <a:p>
            <a:r>
              <a:rPr lang="id-ID" b="1" dirty="0"/>
              <a:t>K-</a:t>
            </a:r>
            <a:r>
              <a:rPr lang="id-ID" b="1" dirty="0" err="1"/>
              <a:t>means</a:t>
            </a:r>
            <a:endParaRPr lang="id-ID" b="1" dirty="0">
              <a:solidFill>
                <a:srgbClr val="FFFF00"/>
              </a:solidFill>
            </a:endParaRPr>
          </a:p>
          <a:p>
            <a:r>
              <a:rPr lang="id-ID" b="1" dirty="0" err="1"/>
              <a:t>Evaluating</a:t>
            </a:r>
            <a:r>
              <a:rPr lang="id-ID" b="1" dirty="0"/>
              <a:t> </a:t>
            </a:r>
            <a:r>
              <a:rPr lang="id-ID" b="1" dirty="0" err="1"/>
              <a:t>clusters</a:t>
            </a:r>
            <a:endParaRPr lang="id-ID" b="1" dirty="0"/>
          </a:p>
          <a:p>
            <a:r>
              <a:rPr lang="id-ID" b="1" dirty="0" err="1"/>
              <a:t>Image</a:t>
            </a:r>
            <a:r>
              <a:rPr lang="id-ID" b="1" dirty="0"/>
              <a:t> </a:t>
            </a:r>
            <a:r>
              <a:rPr lang="id-ID" b="1" dirty="0" err="1"/>
              <a:t>quantization</a:t>
            </a:r>
            <a:endParaRPr lang="id-ID" b="1" dirty="0"/>
          </a:p>
          <a:p>
            <a:r>
              <a:rPr lang="id-ID" b="1" dirty="0" err="1"/>
              <a:t>Clustering</a:t>
            </a:r>
            <a:r>
              <a:rPr lang="id-ID" b="1" dirty="0"/>
              <a:t> </a:t>
            </a:r>
            <a:r>
              <a:rPr lang="id-ID" b="1" dirty="0" err="1"/>
              <a:t>to</a:t>
            </a:r>
            <a:r>
              <a:rPr lang="id-ID" b="1" dirty="0"/>
              <a:t> </a:t>
            </a:r>
            <a:r>
              <a:rPr lang="id-ID" b="1" dirty="0" err="1"/>
              <a:t>learn</a:t>
            </a:r>
            <a:r>
              <a:rPr lang="id-ID" b="1" dirty="0"/>
              <a:t> </a:t>
            </a:r>
            <a:r>
              <a:rPr lang="id-ID" b="1" dirty="0" err="1"/>
              <a:t>features</a:t>
            </a:r>
            <a:endParaRPr lang="id-ID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94504-2C24-4A56-8BF4-E307F4CE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151D3-8337-4F8D-BE59-F96B2ECD4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1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Learning</a:t>
            </a:r>
            <a:r>
              <a:rPr lang="id-ID" sz="4000" dirty="0"/>
              <a:t> </a:t>
            </a:r>
            <a:r>
              <a:rPr lang="id-ID" sz="4000" dirty="0" err="1"/>
              <a:t>Paradigm</a:t>
            </a:r>
            <a:endParaRPr lang="en-US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061B8E-8BCF-4A0E-8A39-EC2EEB684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25" y="1314468"/>
            <a:ext cx="4840700" cy="33289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pic>
        <p:nvPicPr>
          <p:cNvPr id="1026" name="Picture 2" descr="Learning Paradigms in Machine Learning | by Dhairya Parikh |  DataDrivenInvestor">
            <a:extLst>
              <a:ext uri="{FF2B5EF4-FFF2-40B4-BE49-F238E27FC236}">
                <a16:creationId xmlns:a16="http://schemas.microsoft.com/office/drawing/2014/main" id="{9C86FA1A-B829-4A7B-90A0-7E17CC6B9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t="2346"/>
          <a:stretch/>
        </p:blipFill>
        <p:spPr bwMode="auto">
          <a:xfrm>
            <a:off x="5168036" y="1461275"/>
            <a:ext cx="3878317" cy="30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FD51F-ACDC-4A28-AE35-3A9272B5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6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Unsupervised</a:t>
            </a:r>
            <a:endParaRPr lang="en-US" sz="40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8BE68F0-7980-48B4-A71A-CF765621B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089" y="1470253"/>
            <a:ext cx="5399263" cy="32444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19FAE-07BE-42DD-9C6A-9DC4DD5A8DBB}"/>
              </a:ext>
            </a:extLst>
          </p:cNvPr>
          <p:cNvSpPr txBox="1"/>
          <p:nvPr/>
        </p:nvSpPr>
        <p:spPr>
          <a:xfrm>
            <a:off x="231227" y="1303284"/>
            <a:ext cx="3184635" cy="3331778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</a:t>
            </a:r>
            <a:r>
              <a:rPr lang="id-ID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goal is to </a:t>
            </a:r>
            <a:r>
              <a:rPr lang="en-US" b="1" dirty="0">
                <a:solidFill>
                  <a:srgbClr val="FFFF00"/>
                </a:solidFill>
              </a:rPr>
              <a:t>discover hidden structures or patterns in unlabeled training data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id-ID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d-ID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Clustering,</a:t>
            </a:r>
            <a:r>
              <a:rPr lang="id-ID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or cluster analysis, is the task of </a:t>
            </a:r>
            <a:r>
              <a:rPr lang="en-US" b="1" dirty="0">
                <a:solidFill>
                  <a:srgbClr val="FFFF00"/>
                </a:solidFill>
              </a:rPr>
              <a:t>grouping observations so that members of the same group,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or cluster, are more similar to each other by some metric </a:t>
            </a:r>
            <a:r>
              <a:rPr lang="en-US" dirty="0">
                <a:solidFill>
                  <a:schemeClr val="bg1"/>
                </a:solidFill>
              </a:rPr>
              <a:t>than they are to members of other</a:t>
            </a:r>
            <a:r>
              <a:rPr lang="id-ID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clusters.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4D0FC-CF3C-48E1-A1C6-C47ECD99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9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Clustering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0AD4E2-A3A4-416A-8611-4C73822D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10" y="2037905"/>
            <a:ext cx="3438772" cy="188211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2C964-F3B2-4211-84F8-462F1B425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76" y="1326750"/>
            <a:ext cx="3096245" cy="1680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B4ABBE-7980-4C97-811D-7198E4E2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47" y="3079936"/>
            <a:ext cx="3088995" cy="1680163"/>
          </a:xfrm>
          <a:prstGeom prst="rect">
            <a:avLst/>
          </a:prstGeom>
        </p:spPr>
      </p:pic>
      <p:sp>
        <p:nvSpPr>
          <p:cNvPr id="11" name="Arrow: Bent 10">
            <a:extLst>
              <a:ext uri="{FF2B5EF4-FFF2-40B4-BE49-F238E27FC236}">
                <a16:creationId xmlns:a16="http://schemas.microsoft.com/office/drawing/2014/main" id="{0B1B2CA9-045F-4C7F-9AEC-5B83FF1A4AEC}"/>
              </a:ext>
            </a:extLst>
          </p:cNvPr>
          <p:cNvSpPr/>
          <p:nvPr/>
        </p:nvSpPr>
        <p:spPr>
          <a:xfrm flipV="1">
            <a:off x="1860332" y="3991046"/>
            <a:ext cx="2417378" cy="528401"/>
          </a:xfrm>
          <a:prstGeom prst="ben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BBD39C94-6A97-41D0-9B7E-11FFBF399369}"/>
              </a:ext>
            </a:extLst>
          </p:cNvPr>
          <p:cNvSpPr/>
          <p:nvPr/>
        </p:nvSpPr>
        <p:spPr>
          <a:xfrm rot="10800000">
            <a:off x="3866740" y="2207172"/>
            <a:ext cx="1682721" cy="386174"/>
          </a:xfrm>
          <a:prstGeom prst="lef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646E6-B1F4-4945-822A-3DAD0BB5030F}"/>
              </a:ext>
            </a:extLst>
          </p:cNvPr>
          <p:cNvSpPr txBox="1"/>
          <p:nvPr/>
        </p:nvSpPr>
        <p:spPr>
          <a:xfrm>
            <a:off x="4355947" y="1623646"/>
            <a:ext cx="110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2 </a:t>
            </a:r>
            <a:r>
              <a:rPr lang="id-ID" b="1" dirty="0" err="1">
                <a:solidFill>
                  <a:schemeClr val="bg1"/>
                </a:solidFill>
              </a:rPr>
              <a:t>Clusters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5DA2C-0B81-4B9A-9B46-DF85F5D2A31B}"/>
              </a:ext>
            </a:extLst>
          </p:cNvPr>
          <p:cNvSpPr txBox="1"/>
          <p:nvPr/>
        </p:nvSpPr>
        <p:spPr>
          <a:xfrm>
            <a:off x="7523179" y="3806380"/>
            <a:ext cx="110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4 </a:t>
            </a:r>
            <a:r>
              <a:rPr lang="id-ID" b="1" dirty="0" err="1">
                <a:solidFill>
                  <a:schemeClr val="bg1"/>
                </a:solidFill>
              </a:rPr>
              <a:t>Clusters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1ED8237-D3C6-459B-9F02-BFA81642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dirty="0" err="1"/>
              <a:t>Clustering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6BE07F-6487-4097-B761-423EDF800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975" y="1350169"/>
            <a:ext cx="6524625" cy="33909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6A6E4-6F14-43AE-90FE-BA99F602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9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/>
              <a:t>K-</a:t>
            </a:r>
            <a:r>
              <a:rPr lang="id-ID" sz="4000" dirty="0" err="1"/>
              <a:t>Means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12 - K-Means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39F2B37-C40D-4182-98C5-4914E592E0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</a:t>
                </a:r>
                <a:r>
                  <a:rPr lang="id-ID" dirty="0"/>
                  <a:t> </a:t>
                </a:r>
                <a:r>
                  <a:rPr lang="en-US" dirty="0"/>
                  <a:t>clustering method that is popular because of </a:t>
                </a:r>
                <a:r>
                  <a:rPr lang="en-US" b="1" dirty="0">
                    <a:solidFill>
                      <a:srgbClr val="FFFF00"/>
                    </a:solidFill>
                  </a:rPr>
                  <a:t>its speed and</a:t>
                </a:r>
                <a:r>
                  <a:rPr lang="id-ID" b="1" dirty="0">
                    <a:solidFill>
                      <a:srgbClr val="FFFF00"/>
                    </a:solidFill>
                  </a:rPr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scalability</a:t>
                </a:r>
                <a:r>
                  <a:rPr lang="en-US" dirty="0"/>
                  <a:t>. </a:t>
                </a:r>
                <a:endParaRPr lang="id-ID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An</a:t>
                </a:r>
                <a:r>
                  <a:rPr lang="id-ID" dirty="0"/>
                  <a:t> </a:t>
                </a:r>
                <a:r>
                  <a:rPr lang="en-US" dirty="0"/>
                  <a:t>iterative process of </a:t>
                </a:r>
                <a:r>
                  <a:rPr lang="en-US" b="1" dirty="0">
                    <a:solidFill>
                      <a:srgbClr val="FFFF00"/>
                    </a:solidFill>
                  </a:rPr>
                  <a:t>moving</a:t>
                </a:r>
                <a:r>
                  <a:rPr lang="en-US" dirty="0"/>
                  <a:t> the centers of the clusters, called the</a:t>
                </a:r>
                <a:r>
                  <a:rPr lang="id-ID" dirty="0"/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centroids</a:t>
                </a:r>
                <a:r>
                  <a:rPr lang="en-US" dirty="0"/>
                  <a:t>, to the </a:t>
                </a:r>
                <a:r>
                  <a:rPr lang="en-US" b="1" dirty="0">
                    <a:solidFill>
                      <a:srgbClr val="FFFF00"/>
                    </a:solidFill>
                  </a:rPr>
                  <a:t>mean position </a:t>
                </a:r>
                <a:r>
                  <a:rPr lang="en-US" dirty="0"/>
                  <a:t>of their constituent instances and re-assigning instances to</a:t>
                </a:r>
                <a:r>
                  <a:rPr lang="id-ID" dirty="0"/>
                  <a:t> </a:t>
                </a:r>
                <a:r>
                  <a:rPr lang="en-US" dirty="0"/>
                  <a:t>the clusters with the closest centroids</a:t>
                </a:r>
                <a:r>
                  <a:rPr lang="id-ID" dirty="0"/>
                  <a:t>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>
                    <a:solidFill>
                      <a:srgbClr val="FFFF00"/>
                    </a:solidFill>
                  </a:rPr>
                  <a:t> is a hyperparameter </a:t>
                </a:r>
                <a:r>
                  <a:rPr lang="en-US" dirty="0"/>
                  <a:t>that specifies </a:t>
                </a:r>
                <a:r>
                  <a:rPr lang="en-US" b="1" dirty="0">
                    <a:solidFill>
                      <a:srgbClr val="FFFF00"/>
                    </a:solidFill>
                  </a:rPr>
                  <a:t>the</a:t>
                </a:r>
                <a:r>
                  <a:rPr lang="id-ID" b="1" dirty="0">
                    <a:solidFill>
                      <a:srgbClr val="FFFF00"/>
                    </a:solidFill>
                  </a:rPr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number of clusters </a:t>
                </a:r>
                <a:r>
                  <a:rPr lang="en-US" dirty="0"/>
                  <a:t>that should be created</a:t>
                </a:r>
                <a:r>
                  <a:rPr lang="id-ID" dirty="0"/>
                  <a:t> </a:t>
                </a:r>
                <a:r>
                  <a:rPr lang="id-ID" dirty="0" err="1"/>
                  <a:t>and</a:t>
                </a:r>
                <a:r>
                  <a:rPr lang="id-ID" dirty="0"/>
                  <a:t> </a:t>
                </a:r>
                <a:r>
                  <a:rPr lang="id-ID" b="1" dirty="0" err="1">
                    <a:solidFill>
                      <a:srgbClr val="FFFF00"/>
                    </a:solidFill>
                  </a:rPr>
                  <a:t>must</a:t>
                </a:r>
                <a:r>
                  <a:rPr lang="id-ID" b="1" dirty="0">
                    <a:solidFill>
                      <a:srgbClr val="FFFF00"/>
                    </a:solidFill>
                  </a:rPr>
                  <a:t> </a:t>
                </a:r>
                <a:r>
                  <a:rPr lang="id-ID" b="1" dirty="0" err="1">
                    <a:solidFill>
                      <a:srgbClr val="FFFF00"/>
                    </a:solidFill>
                  </a:rPr>
                  <a:t>be</a:t>
                </a:r>
                <a:r>
                  <a:rPr lang="id-ID" b="1" dirty="0">
                    <a:solidFill>
                      <a:srgbClr val="FFFF00"/>
                    </a:solidFill>
                  </a:rPr>
                  <a:t> a </a:t>
                </a:r>
                <a:r>
                  <a:rPr lang="id-ID" b="1" dirty="0" err="1">
                    <a:solidFill>
                      <a:srgbClr val="FFFF00"/>
                    </a:solidFill>
                  </a:rPr>
                  <a:t>positive</a:t>
                </a:r>
                <a:r>
                  <a:rPr lang="id-ID" b="1" dirty="0">
                    <a:solidFill>
                      <a:srgbClr val="FFFF00"/>
                    </a:solidFill>
                  </a:rPr>
                  <a:t> integer </a:t>
                </a:r>
                <a:r>
                  <a:rPr lang="en-US" dirty="0"/>
                  <a:t>that is less than the number of instances in the training set</a:t>
                </a:r>
                <a:r>
                  <a:rPr lang="id-ID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Sometimes the number</a:t>
                </a:r>
                <a:r>
                  <a:rPr lang="id-ID" dirty="0"/>
                  <a:t> </a:t>
                </a:r>
                <a:r>
                  <a:rPr lang="en-US" dirty="0"/>
                  <a:t>of clusters is </a:t>
                </a:r>
                <a:r>
                  <a:rPr lang="en-US" b="1" dirty="0">
                    <a:solidFill>
                      <a:srgbClr val="FFFF00"/>
                    </a:solidFill>
                  </a:rPr>
                  <a:t>specified by the clustering problem's context</a:t>
                </a:r>
                <a:r>
                  <a:rPr lang="id-ID" b="1" dirty="0">
                    <a:solidFill>
                      <a:srgbClr val="FFFF00"/>
                    </a:solidFill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</a:t>
                </a:r>
                <a:r>
                  <a:rPr lang="id-ID" dirty="0"/>
                  <a:t> </a:t>
                </a:r>
                <a:r>
                  <a:rPr lang="en-US" dirty="0"/>
                  <a:t>heuristic for estimating</a:t>
                </a:r>
                <a:r>
                  <a:rPr lang="id-ID" dirty="0"/>
                  <a:t> </a:t>
                </a:r>
                <a:r>
                  <a:rPr lang="en-US" dirty="0"/>
                  <a:t>the optimal number of clusters called </a:t>
                </a:r>
                <a:r>
                  <a:rPr lang="en-US" b="1" dirty="0">
                    <a:solidFill>
                      <a:srgbClr val="FFFF00"/>
                    </a:solidFill>
                  </a:rPr>
                  <a:t>the elbow method</a:t>
                </a:r>
                <a:r>
                  <a:rPr lang="id-ID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39F2B37-C40D-4182-98C5-4914E592E0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3" t="-879" r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3E4BCD-92BE-4CC9-ADB8-E16135CE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7985" y="163509"/>
            <a:ext cx="6821213" cy="725349"/>
          </a:xfrm>
        </p:spPr>
        <p:txBody>
          <a:bodyPr>
            <a:noAutofit/>
          </a:bodyPr>
          <a:lstStyle/>
          <a:p>
            <a:pPr algn="ctr"/>
            <a:r>
              <a:rPr lang="id-ID" sz="4000" dirty="0"/>
              <a:t>K-</a:t>
            </a:r>
            <a:r>
              <a:rPr lang="id-ID" sz="4000" dirty="0" err="1"/>
              <a:t>Means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12 - K-Means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35DFFD0-C729-4B5F-829C-4FC0647FAD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7985" y="987972"/>
                <a:ext cx="6821213" cy="3713995"/>
              </a:xfrm>
            </p:spPr>
            <p:txBody>
              <a:bodyPr>
                <a:normAutofit/>
              </a:bodyPr>
              <a:lstStyle/>
              <a:p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The parameters of K-means are </a:t>
                </a:r>
                <a:r>
                  <a:rPr lang="en-US" sz="2000" b="1" i="0" dirty="0">
                    <a:solidFill>
                      <a:srgbClr val="C00000"/>
                    </a:solidFill>
                    <a:effectLst/>
                    <a:latin typeface="+mj-lt"/>
                  </a:rPr>
                  <a:t>the positions of the clusters' centroids 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and </a:t>
                </a:r>
                <a:r>
                  <a:rPr lang="en-US" sz="2000" b="1" i="0" dirty="0">
                    <a:solidFill>
                      <a:srgbClr val="C00000"/>
                    </a:solidFill>
                    <a:effectLst/>
                    <a:latin typeface="+mj-lt"/>
                  </a:rPr>
                  <a:t>the observations</a:t>
                </a:r>
                <a:r>
                  <a:rPr lang="id-ID" sz="2000" b="1" i="0" dirty="0">
                    <a:solidFill>
                      <a:srgbClr val="C00000"/>
                    </a:solidFill>
                    <a:effectLst/>
                    <a:latin typeface="+mj-lt"/>
                  </a:rPr>
                  <a:t> </a:t>
                </a:r>
                <a:r>
                  <a:rPr lang="en-US" sz="2000" b="1" i="0" dirty="0">
                    <a:solidFill>
                      <a:srgbClr val="C00000"/>
                    </a:solidFill>
                    <a:effectLst/>
                    <a:latin typeface="+mj-lt"/>
                  </a:rPr>
                  <a:t>that are assigned to each cluster.</a:t>
                </a:r>
                <a:endParaRPr lang="id-ID" sz="2000" b="1" i="0" dirty="0">
                  <a:solidFill>
                    <a:srgbClr val="C00000"/>
                  </a:solidFill>
                  <a:effectLst/>
                  <a:latin typeface="+mj-lt"/>
                </a:endParaRPr>
              </a:p>
              <a:p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The</a:t>
                </a:r>
                <a:r>
                  <a:rPr lang="id-ID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 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optimal values of K-means' parameters are found by minimizing a </a:t>
                </a:r>
                <a:r>
                  <a:rPr lang="en-US" sz="2000" b="1" i="0" dirty="0">
                    <a:solidFill>
                      <a:srgbClr val="C00000"/>
                    </a:solidFill>
                    <a:effectLst/>
                    <a:latin typeface="+mj-lt"/>
                  </a:rPr>
                  <a:t>cost function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. </a:t>
                </a:r>
                <a:endParaRPr lang="id-ID" sz="2000" i="0" dirty="0">
                  <a:solidFill>
                    <a:srgbClr val="282829"/>
                  </a:solidFill>
                  <a:effectLst/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0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d-ID" sz="2000" b="0" i="1" smtClean="0">
                          <a:solidFill>
                            <a:srgbClr val="28282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d-ID" sz="20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d-ID" sz="20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d-ID" sz="20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2000" b="0" i="1" smtClean="0">
                              <a:solidFill>
                                <a:srgbClr val="282829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d-ID" sz="20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d-ID" sz="20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d-ID" sz="2000" b="0" i="1" smtClean="0">
                                  <a:solidFill>
                                    <a:srgbClr val="28282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id-ID" sz="2000" b="0" i="1" smtClean="0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2000" b="0" i="1" smtClean="0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d-ID" sz="2000" b="0" i="1" smtClean="0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id-ID" sz="2000" b="0" i="1" smtClean="0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d-ID" sz="2000" b="0" i="1" smtClean="0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d-ID" sz="2000" b="0" i="1" smtClean="0">
                                              <a:solidFill>
                                                <a:srgbClr val="28282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d-ID" sz="2000" b="0" i="1" smtClean="0">
                                              <a:solidFill>
                                                <a:srgbClr val="28282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d-ID" sz="2000" b="0" i="1" smtClean="0">
                                              <a:solidFill>
                                                <a:srgbClr val="28282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d-ID" sz="2000" b="0" i="1" smtClean="0">
                                          <a:solidFill>
                                            <a:srgbClr val="2828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d-ID" sz="2000" b="0" i="1" smtClean="0">
                                              <a:solidFill>
                                                <a:srgbClr val="28282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d-ID" sz="2000" b="0" i="1" smtClean="0">
                                              <a:solidFill>
                                                <a:srgbClr val="282829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id-ID" sz="2000" b="0" i="1" smtClean="0">
                                              <a:solidFill>
                                                <a:srgbClr val="28282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d-ID" sz="2000" b="0" i="1" smtClean="0">
                                      <a:solidFill>
                                        <a:srgbClr val="28282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id-ID" sz="2000" dirty="0">
                  <a:solidFill>
                    <a:srgbClr val="282829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d-ID" sz="20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d-ID" sz="2000" b="0" i="1" smtClean="0">
                            <a:solidFill>
                              <a:srgbClr val="28282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d-ID" sz="20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sz="2000" i="0" dirty="0" err="1">
                    <a:solidFill>
                      <a:srgbClr val="282829"/>
                    </a:solidFill>
                    <a:effectLst/>
                    <a:latin typeface="+mj-lt"/>
                  </a:rPr>
                  <a:t>is</a:t>
                </a:r>
                <a:r>
                  <a:rPr lang="id-ID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 t</a:t>
                </a:r>
                <a:r>
                  <a:rPr lang="en-US" sz="2000" i="0" dirty="0">
                    <a:solidFill>
                      <a:srgbClr val="282829"/>
                    </a:solidFill>
                    <a:effectLst/>
                    <a:latin typeface="+mj-lt"/>
                  </a:rPr>
                  <a:t>he centroid for cluster </a:t>
                </a:r>
                <a14:m>
                  <m:oMath xmlns:m="http://schemas.openxmlformats.org/officeDocument/2006/math">
                    <m:r>
                      <a:rPr lang="id-ID" sz="2000" b="0" i="1" smtClean="0">
                        <a:solidFill>
                          <a:srgbClr val="282829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d-ID" sz="2000" dirty="0">
                    <a:solidFill>
                      <a:srgbClr val="282829"/>
                    </a:solidFill>
                    <a:latin typeface="+mj-lt"/>
                  </a:rPr>
                  <a:t>.</a:t>
                </a:r>
                <a:endParaRPr lang="en-US" sz="2000" i="0" dirty="0">
                  <a:solidFill>
                    <a:srgbClr val="282829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35DFFD0-C729-4B5F-829C-4FC0647FAD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7985" y="987972"/>
                <a:ext cx="6821213" cy="3713995"/>
              </a:xfrm>
              <a:blipFill>
                <a:blip r:embed="rId2"/>
                <a:stretch>
                  <a:fillRect l="-804" t="-821" r="-1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6A0F41-2881-4360-B1D6-8CC3C56A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</Words>
  <Application>Microsoft Office PowerPoint</Application>
  <PresentationFormat>On-screen Show (16:9)</PresentationFormat>
  <Paragraphs>132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Wingdings</vt:lpstr>
      <vt:lpstr>Office Theme</vt:lpstr>
      <vt:lpstr>K-Means</vt:lpstr>
      <vt:lpstr>Disclaimer</vt:lpstr>
      <vt:lpstr>Outline</vt:lpstr>
      <vt:lpstr>Learning Paradigm</vt:lpstr>
      <vt:lpstr>Unsupervised</vt:lpstr>
      <vt:lpstr>Clustering</vt:lpstr>
      <vt:lpstr>Clustering</vt:lpstr>
      <vt:lpstr>K-Means</vt:lpstr>
      <vt:lpstr>K-Means</vt:lpstr>
      <vt:lpstr>K-Means Algorithm</vt:lpstr>
      <vt:lpstr>K-Means Flowchart</vt:lpstr>
      <vt:lpstr>K-Means Example</vt:lpstr>
      <vt:lpstr>1st Iteration</vt:lpstr>
      <vt:lpstr>Moving the Centroids</vt:lpstr>
      <vt:lpstr>2nd Iteration</vt:lpstr>
      <vt:lpstr>3rd Iteration</vt:lpstr>
      <vt:lpstr>Local Optima</vt:lpstr>
      <vt:lpstr>Selecting K with the Elbow Method</vt:lpstr>
      <vt:lpstr>Two Clusters (k = 2)</vt:lpstr>
      <vt:lpstr>Three Clusters (k = 3)</vt:lpstr>
      <vt:lpstr>Evaluating Clusters</vt:lpstr>
      <vt:lpstr>Let’s See How K-Means Works</vt:lpstr>
      <vt:lpstr>Homeworks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2021-05-26T11:20:58Z</dcterms:modified>
</cp:coreProperties>
</file>